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4" autoAdjust="0"/>
    <p:restoredTop sz="85053" autoAdjust="0"/>
  </p:normalViewPr>
  <p:slideViewPr>
    <p:cSldViewPr snapToGrid="0">
      <p:cViewPr varScale="1">
        <p:scale>
          <a:sx n="62" d="100"/>
          <a:sy n="62" d="100"/>
        </p:scale>
        <p:origin x="-816"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080769-FCE7-408E-BF34-396A60F819E8}" type="datetimeFigureOut">
              <a:rPr lang="en-US" smtClean="0"/>
              <a:t>7/21/2021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F7AB11-AF03-4530-9FDB-11EE36BB8BBB}" type="slidenum">
              <a:rPr lang="en-US" smtClean="0"/>
              <a:t>‹#›</a:t>
            </a:fld>
            <a:endParaRPr lang="en-US"/>
          </a:p>
        </p:txBody>
      </p:sp>
    </p:spTree>
    <p:extLst>
      <p:ext uri="{BB962C8B-B14F-4D97-AF65-F5344CB8AC3E}">
        <p14:creationId xmlns:p14="http://schemas.microsoft.com/office/powerpoint/2010/main" val="3885660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F7AB11-AF03-4530-9FDB-11EE36BB8BBB}" type="slidenum">
              <a:rPr lang="en-US" smtClean="0"/>
              <a:t>1</a:t>
            </a:fld>
            <a:endParaRPr lang="en-US"/>
          </a:p>
        </p:txBody>
      </p:sp>
    </p:spTree>
    <p:extLst>
      <p:ext uri="{BB962C8B-B14F-4D97-AF65-F5344CB8AC3E}">
        <p14:creationId xmlns:p14="http://schemas.microsoft.com/office/powerpoint/2010/main" val="16232361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err="1" smtClean="0"/>
              <a:t>nasopharynx</a:t>
            </a:r>
            <a:r>
              <a:rPr lang="en-US" dirty="0" smtClean="0"/>
              <a:t> lies in the posterior end of the nasal cavity and extends to the uvula. It contains two pharyngeal tonsils that monitor and interact with particles in the inhaled air. Also, it contains the right and left Eustachian tubes that act as a link between the upper airway and the middle ear. These tubes allow air to move in or out and balance the pressure on both sides of the tympanic membrane. The oropharynx extends to the oral cavity and the uvula, and the upper rim of the epiglottis.  The region contains a pair of palatine tonsils that can become swollen, causing partial blockage of air. Finally, the </a:t>
            </a:r>
            <a:r>
              <a:rPr lang="en-US" dirty="0" err="1" smtClean="0"/>
              <a:t>hypopharynx</a:t>
            </a:r>
            <a:r>
              <a:rPr lang="en-US" dirty="0" smtClean="0"/>
              <a:t> or the laryngopharynx extends to the upper rim of the epiglottis and the vocal cords. This portion changes speech and swallowing. </a:t>
            </a:r>
            <a:endParaRPr lang="en-US" dirty="0"/>
          </a:p>
        </p:txBody>
      </p:sp>
      <p:sp>
        <p:nvSpPr>
          <p:cNvPr id="4" name="Slide Number Placeholder 3"/>
          <p:cNvSpPr>
            <a:spLocks noGrp="1"/>
          </p:cNvSpPr>
          <p:nvPr>
            <p:ph type="sldNum" sz="quarter" idx="10"/>
          </p:nvPr>
        </p:nvSpPr>
        <p:spPr/>
        <p:txBody>
          <a:bodyPr/>
          <a:lstStyle/>
          <a:p>
            <a:fld id="{57F7AB11-AF03-4530-9FDB-11EE36BB8BBB}" type="slidenum">
              <a:rPr lang="en-US" smtClean="0"/>
              <a:t>10</a:t>
            </a:fld>
            <a:endParaRPr lang="en-US"/>
          </a:p>
        </p:txBody>
      </p:sp>
    </p:spTree>
    <p:extLst>
      <p:ext uri="{BB962C8B-B14F-4D97-AF65-F5344CB8AC3E}">
        <p14:creationId xmlns:p14="http://schemas.microsoft.com/office/powerpoint/2010/main" val="38226283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lies below the </a:t>
            </a:r>
            <a:r>
              <a:rPr lang="en-US" dirty="0" err="1" smtClean="0"/>
              <a:t>hypopharynx</a:t>
            </a:r>
            <a:r>
              <a:rPr lang="en-US" dirty="0" smtClean="0"/>
              <a:t> and is formed by nine complex membranes and muscles. It is also called the voice box. This portion of the patent upper way protects the lower respiratory tract during himation, eating, and drinking. The primary function of the larynx is to facilitate and is essential in phonation. The Adam’s apple or the thyroid cartilage forms most of the upper part of the larynx.  Below it is the cricoid cartilage, and it's the only cartilage that includes a complete ring. The base and back of the tongue form the inlet of the larynx when viewed with a laryngoscope. The </a:t>
            </a:r>
            <a:r>
              <a:rPr lang="en-US" dirty="0" err="1" smtClean="0"/>
              <a:t>vallecula</a:t>
            </a:r>
            <a:r>
              <a:rPr lang="en-US" dirty="0" smtClean="0"/>
              <a:t> is folds formed between the tongue and the epiglottis and are a vital landmark in oral intubation. </a:t>
            </a:r>
            <a:endParaRPr lang="en-US" dirty="0"/>
          </a:p>
        </p:txBody>
      </p:sp>
      <p:sp>
        <p:nvSpPr>
          <p:cNvPr id="4" name="Slide Number Placeholder 3"/>
          <p:cNvSpPr>
            <a:spLocks noGrp="1"/>
          </p:cNvSpPr>
          <p:nvPr>
            <p:ph type="sldNum" sz="quarter" idx="10"/>
          </p:nvPr>
        </p:nvSpPr>
        <p:spPr/>
        <p:txBody>
          <a:bodyPr/>
          <a:lstStyle/>
          <a:p>
            <a:fld id="{57F7AB11-AF03-4530-9FDB-11EE36BB8BBB}" type="slidenum">
              <a:rPr lang="en-US" smtClean="0"/>
              <a:t>11</a:t>
            </a:fld>
            <a:endParaRPr lang="en-US"/>
          </a:p>
        </p:txBody>
      </p:sp>
    </p:spTree>
    <p:extLst>
      <p:ext uri="{BB962C8B-B14F-4D97-AF65-F5344CB8AC3E}">
        <p14:creationId xmlns:p14="http://schemas.microsoft.com/office/powerpoint/2010/main" val="382082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respiratory system consists of the patent upper way (upper respiratory tract) and the lower respiratory tract. The upper respiratory system consists of the nasal cavity and the sinus, oral cavity, pharynx, and larynx. This paper will review the patent upper way from the external nares to the larynx and pharynx. The patent upper away opens to the external environment in the nose and the mouth and extends to the trachea. It allows the passage of gases to and from the environment to enable gaseous exchange in the lungs. The respiratory system process allows the body to acquire oxygen used by body cells and organs and eliminate poisonous gases such as carbon (IV) oxide. The mouth is used in breathing during exercise and reduces resistance to gas flow in the external nares. </a:t>
            </a:r>
            <a:endParaRPr lang="en-US" dirty="0"/>
          </a:p>
        </p:txBody>
      </p:sp>
      <p:sp>
        <p:nvSpPr>
          <p:cNvPr id="4" name="Slide Number Placeholder 3"/>
          <p:cNvSpPr>
            <a:spLocks noGrp="1"/>
          </p:cNvSpPr>
          <p:nvPr>
            <p:ph type="sldNum" sz="quarter" idx="10"/>
          </p:nvPr>
        </p:nvSpPr>
        <p:spPr/>
        <p:txBody>
          <a:bodyPr/>
          <a:lstStyle/>
          <a:p>
            <a:fld id="{57F7AB11-AF03-4530-9FDB-11EE36BB8BBB}" type="slidenum">
              <a:rPr lang="en-US" smtClean="0"/>
              <a:t>2</a:t>
            </a:fld>
            <a:endParaRPr lang="en-US"/>
          </a:p>
        </p:txBody>
      </p:sp>
    </p:spTree>
    <p:extLst>
      <p:ext uri="{BB962C8B-B14F-4D97-AF65-F5344CB8AC3E}">
        <p14:creationId xmlns:p14="http://schemas.microsoft.com/office/powerpoint/2010/main" val="405321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gives a passageway for gas flow, filters gases as they enter the lower respiratory tract, acts as a heater and humidifier of gases. It is the sense organ for smell and taste, phonation and protects the lower airways. The gases in the environments contain particles, which may injure the more inadequate respiratory systems, and thus it is cleaned, heated, and moisten by the patent upper way. This way, the gases are safe and can be used in the body. </a:t>
            </a:r>
            <a:endParaRPr lang="en-US" dirty="0"/>
          </a:p>
        </p:txBody>
      </p:sp>
      <p:sp>
        <p:nvSpPr>
          <p:cNvPr id="4" name="Slide Number Placeholder 3"/>
          <p:cNvSpPr>
            <a:spLocks noGrp="1"/>
          </p:cNvSpPr>
          <p:nvPr>
            <p:ph type="sldNum" sz="quarter" idx="10"/>
          </p:nvPr>
        </p:nvSpPr>
        <p:spPr/>
        <p:txBody>
          <a:bodyPr/>
          <a:lstStyle/>
          <a:p>
            <a:fld id="{57F7AB11-AF03-4530-9FDB-11EE36BB8BBB}" type="slidenum">
              <a:rPr lang="en-US" smtClean="0"/>
              <a:t>3</a:t>
            </a:fld>
            <a:endParaRPr lang="en-US"/>
          </a:p>
        </p:txBody>
      </p:sp>
    </p:spTree>
    <p:extLst>
      <p:ext uri="{BB962C8B-B14F-4D97-AF65-F5344CB8AC3E}">
        <p14:creationId xmlns:p14="http://schemas.microsoft.com/office/powerpoint/2010/main" val="780645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opens to the environment through the external nares or the nostrils and mouth. It consists of the nasal cavity and sinus, oral cavity, pharynx, and larynx. </a:t>
            </a:r>
            <a:endParaRPr lang="en-US" dirty="0"/>
          </a:p>
        </p:txBody>
      </p:sp>
      <p:sp>
        <p:nvSpPr>
          <p:cNvPr id="4" name="Slide Number Placeholder 3"/>
          <p:cNvSpPr>
            <a:spLocks noGrp="1"/>
          </p:cNvSpPr>
          <p:nvPr>
            <p:ph type="sldNum" sz="quarter" idx="10"/>
          </p:nvPr>
        </p:nvSpPr>
        <p:spPr/>
        <p:txBody>
          <a:bodyPr/>
          <a:lstStyle/>
          <a:p>
            <a:fld id="{57F7AB11-AF03-4530-9FDB-11EE36BB8BBB}" type="slidenum">
              <a:rPr lang="en-US" smtClean="0"/>
              <a:t>4</a:t>
            </a:fld>
            <a:endParaRPr lang="en-US"/>
          </a:p>
        </p:txBody>
      </p:sp>
    </p:spTree>
    <p:extLst>
      <p:ext uri="{BB962C8B-B14F-4D97-AF65-F5344CB8AC3E}">
        <p14:creationId xmlns:p14="http://schemas.microsoft.com/office/powerpoint/2010/main" val="28271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formed by two flared openings of external nares called </a:t>
            </a:r>
            <a:r>
              <a:rPr lang="en-US" dirty="0" err="1" smtClean="0"/>
              <a:t>alae</a:t>
            </a:r>
            <a:r>
              <a:rPr lang="en-US" dirty="0" smtClean="0"/>
              <a:t>. The </a:t>
            </a:r>
            <a:r>
              <a:rPr lang="en-US" dirty="0" err="1" smtClean="0"/>
              <a:t>alae</a:t>
            </a:r>
            <a:r>
              <a:rPr lang="en-US" dirty="0" smtClean="0"/>
              <a:t> form paces that contain hairs called the vestibule. This acts as a filter to the gases entering the respiratory tract and ensures they are clean and safe from particles from the environment. The anterior nares (left and right nasal cavities) are made of skull bones and cartilage. The two nasal cavities are separated by a septum and are formed by cartilage, </a:t>
            </a:r>
            <a:r>
              <a:rPr lang="en-US" dirty="0" err="1" smtClean="0"/>
              <a:t>ethmoid</a:t>
            </a:r>
            <a:r>
              <a:rPr lang="en-US" dirty="0" smtClean="0"/>
              <a:t>, and </a:t>
            </a:r>
            <a:r>
              <a:rPr lang="en-US" dirty="0" err="1" smtClean="0"/>
              <a:t>vomer</a:t>
            </a:r>
            <a:r>
              <a:rPr lang="en-US" dirty="0" smtClean="0"/>
              <a:t> bones. Also, they contain maxilla, palatine, and lacrimal bones in their walls, while maxilla bones primarily form the cavity. It contains three shelf-like bones that protrude into the cavity from the lateral walls and are called the turbinate bones. This acts as the humidifier, heater, and filter of air as it enters the respiratory tract. </a:t>
            </a:r>
            <a:endParaRPr lang="en-US" dirty="0"/>
          </a:p>
        </p:txBody>
      </p:sp>
      <p:sp>
        <p:nvSpPr>
          <p:cNvPr id="4" name="Slide Number Placeholder 3"/>
          <p:cNvSpPr>
            <a:spLocks noGrp="1"/>
          </p:cNvSpPr>
          <p:nvPr>
            <p:ph type="sldNum" sz="quarter" idx="10"/>
          </p:nvPr>
        </p:nvSpPr>
        <p:spPr/>
        <p:txBody>
          <a:bodyPr/>
          <a:lstStyle/>
          <a:p>
            <a:fld id="{57F7AB11-AF03-4530-9FDB-11EE36BB8BBB}" type="slidenum">
              <a:rPr lang="en-US" smtClean="0"/>
              <a:t>5</a:t>
            </a:fld>
            <a:endParaRPr lang="en-US"/>
          </a:p>
        </p:txBody>
      </p:sp>
    </p:spTree>
    <p:extLst>
      <p:ext uri="{BB962C8B-B14F-4D97-AF65-F5344CB8AC3E}">
        <p14:creationId xmlns:p14="http://schemas.microsoft.com/office/powerpoint/2010/main" val="41331155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turbinates or the conchae increase surface area in the nasal cavity to enable moistening of air, heating, and filtration of the inhaled gas. The internal nares are formed and covered by epithelial cells and stratified squamous cells. These cells contain hair follicles ad hair that act as filters of the inhaled air. The stratified squamous cells are the same as the epidermis cells found on the skin. Also, it contains ciliated pseudostratified epithelial and goblet cells that secrete mucus.  This also facilitates humidification, filtration, and heating of inhaled gases. Any infection to these cavities leads to inflammation and vasodilation, leading to vessel leakage and nose bleeding. </a:t>
            </a:r>
            <a:endParaRPr lang="en-US" dirty="0"/>
          </a:p>
        </p:txBody>
      </p:sp>
      <p:sp>
        <p:nvSpPr>
          <p:cNvPr id="4" name="Slide Number Placeholder 3"/>
          <p:cNvSpPr>
            <a:spLocks noGrp="1"/>
          </p:cNvSpPr>
          <p:nvPr>
            <p:ph type="sldNum" sz="quarter" idx="10"/>
          </p:nvPr>
        </p:nvSpPr>
        <p:spPr/>
        <p:txBody>
          <a:bodyPr/>
          <a:lstStyle/>
          <a:p>
            <a:fld id="{57F7AB11-AF03-4530-9FDB-11EE36BB8BBB}" type="slidenum">
              <a:rPr lang="en-US" smtClean="0"/>
              <a:t>6</a:t>
            </a:fld>
            <a:endParaRPr lang="en-US"/>
          </a:p>
        </p:txBody>
      </p:sp>
    </p:spTree>
    <p:extLst>
      <p:ext uri="{BB962C8B-B14F-4D97-AF65-F5344CB8AC3E}">
        <p14:creationId xmlns:p14="http://schemas.microsoft.com/office/powerpoint/2010/main" val="269596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opening that allows respiratory gases to enter and exit the respiratory tract. It is the space between the lips and the hard palate. The roof of this region is the hard palate and is formed by maxillary born. It also has the soft palate's posterior portion that can move up and down to seal the nasal cavity. The cheeks make the walls of the oral cavity, and the tongue dominates the base. The uvula or the soft palate controls the flow of air in and out of the respiratory tract. Also, it prevents the entry of fluids and food into the respiratory tract. The tongue is involved in digestion, phonations taste. </a:t>
            </a:r>
            <a:endParaRPr lang="en-US" dirty="0"/>
          </a:p>
        </p:txBody>
      </p:sp>
      <p:sp>
        <p:nvSpPr>
          <p:cNvPr id="4" name="Slide Number Placeholder 3"/>
          <p:cNvSpPr>
            <a:spLocks noGrp="1"/>
          </p:cNvSpPr>
          <p:nvPr>
            <p:ph type="sldNum" sz="quarter" idx="10"/>
          </p:nvPr>
        </p:nvSpPr>
        <p:spPr/>
        <p:txBody>
          <a:bodyPr/>
          <a:lstStyle/>
          <a:p>
            <a:fld id="{57F7AB11-AF03-4530-9FDB-11EE36BB8BBB}" type="slidenum">
              <a:rPr lang="en-US" smtClean="0"/>
              <a:t>7</a:t>
            </a:fld>
            <a:endParaRPr lang="en-US"/>
          </a:p>
        </p:txBody>
      </p:sp>
    </p:spTree>
    <p:extLst>
      <p:ext uri="{BB962C8B-B14F-4D97-AF65-F5344CB8AC3E}">
        <p14:creationId xmlns:p14="http://schemas.microsoft.com/office/powerpoint/2010/main" val="1821548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oral cavity produces saliva, which is produced by major and minor salivary glands. Although the primary use of saliva is indigestion, it acts as a humidifier of the gases as they enter the respiratory tract. Also, it serves as the heating surface of the air, but it is less effective than the nose. This cavity ends at the palatine folds, and this part plays an important immunologic role in children. In addition, the reflexes of the mouth, larynx, and pharynx protect the inner respiratory tract (the lower respiratory tract). The oral cavity is mainly used in gaseous exchange during exercise as the body requires large amounts of oxygen, which may not be sufficient if the gaseous exchange is done through the nose. </a:t>
            </a:r>
            <a:endParaRPr lang="en-US" dirty="0"/>
          </a:p>
        </p:txBody>
      </p:sp>
      <p:sp>
        <p:nvSpPr>
          <p:cNvPr id="4" name="Slide Number Placeholder 3"/>
          <p:cNvSpPr>
            <a:spLocks noGrp="1"/>
          </p:cNvSpPr>
          <p:nvPr>
            <p:ph type="sldNum" sz="quarter" idx="10"/>
          </p:nvPr>
        </p:nvSpPr>
        <p:spPr/>
        <p:txBody>
          <a:bodyPr/>
          <a:lstStyle/>
          <a:p>
            <a:fld id="{57F7AB11-AF03-4530-9FDB-11EE36BB8BBB}" type="slidenum">
              <a:rPr lang="en-US" smtClean="0"/>
              <a:t>8</a:t>
            </a:fld>
            <a:endParaRPr lang="en-US"/>
          </a:p>
        </p:txBody>
      </p:sp>
    </p:spTree>
    <p:extLst>
      <p:ext uri="{BB962C8B-B14F-4D97-AF65-F5344CB8AC3E}">
        <p14:creationId xmlns:p14="http://schemas.microsoft.com/office/powerpoint/2010/main" val="30369822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posterior portion of the nasal and oral cavities. It is lined with stratified squamous epithelium. It is made up of the </a:t>
            </a:r>
            <a:r>
              <a:rPr lang="en-US" dirty="0" err="1" smtClean="0"/>
              <a:t>hypopharynx</a:t>
            </a:r>
            <a:r>
              <a:rPr lang="en-US" dirty="0" smtClean="0"/>
              <a:t>, oropharynx, and </a:t>
            </a:r>
            <a:r>
              <a:rPr lang="en-US" dirty="0" err="1" smtClean="0"/>
              <a:t>nasopharynx</a:t>
            </a:r>
            <a:r>
              <a:rPr lang="en-US" dirty="0" smtClean="0"/>
              <a:t>. This portion of the respiratory tract contains thicker epithelium than any other part of the respiratory tract to protect the tissues from chemical and mechanical injury caused by food. The pharynx acts as a passageway for food into the stomach and air in the lower respiratory tract (lungs). Longitudinal and circular muscles facilitate this function in the pharynx that works together to ensure food and drinks are directed to the stomach. At the same time, the air is channeled to the lower respiratory tract. </a:t>
            </a:r>
            <a:endParaRPr lang="en-US" dirty="0"/>
          </a:p>
        </p:txBody>
      </p:sp>
      <p:sp>
        <p:nvSpPr>
          <p:cNvPr id="4" name="Slide Number Placeholder 3"/>
          <p:cNvSpPr>
            <a:spLocks noGrp="1"/>
          </p:cNvSpPr>
          <p:nvPr>
            <p:ph type="sldNum" sz="quarter" idx="10"/>
          </p:nvPr>
        </p:nvSpPr>
        <p:spPr/>
        <p:txBody>
          <a:bodyPr/>
          <a:lstStyle/>
          <a:p>
            <a:fld id="{57F7AB11-AF03-4530-9FDB-11EE36BB8BBB}" type="slidenum">
              <a:rPr lang="en-US" smtClean="0"/>
              <a:t>9</a:t>
            </a:fld>
            <a:endParaRPr lang="en-US"/>
          </a:p>
        </p:txBody>
      </p:sp>
    </p:spTree>
    <p:extLst>
      <p:ext uri="{BB962C8B-B14F-4D97-AF65-F5344CB8AC3E}">
        <p14:creationId xmlns:p14="http://schemas.microsoft.com/office/powerpoint/2010/main" val="2766158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7/21/2021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489398"/>
            <a:ext cx="7766936" cy="953036"/>
          </a:xfrm>
        </p:spPr>
        <p:txBody>
          <a:bodyPr/>
          <a:lstStyle/>
          <a:p>
            <a:pPr algn="ctr"/>
            <a:r>
              <a:rPr lang="en-US" sz="4400" dirty="0" smtClean="0"/>
              <a:t>Title page </a:t>
            </a:r>
            <a:endParaRPr lang="en-US" sz="4400" dirty="0"/>
          </a:p>
        </p:txBody>
      </p:sp>
      <p:sp>
        <p:nvSpPr>
          <p:cNvPr id="3" name="Subtitle 2"/>
          <p:cNvSpPr>
            <a:spLocks noGrp="1"/>
          </p:cNvSpPr>
          <p:nvPr>
            <p:ph type="subTitle" idx="1"/>
          </p:nvPr>
        </p:nvSpPr>
        <p:spPr>
          <a:xfrm>
            <a:off x="1146220" y="1893194"/>
            <a:ext cx="8461419" cy="4095481"/>
          </a:xfrm>
        </p:spPr>
        <p:txBody>
          <a:bodyPr>
            <a:normAutofit/>
          </a:bodyPr>
          <a:lstStyle/>
          <a:p>
            <a:pPr algn="ctr">
              <a:lnSpc>
                <a:spcPct val="200000"/>
              </a:lnSpc>
            </a:pPr>
            <a:r>
              <a:rPr lang="en-US" dirty="0"/>
              <a:t>Anatomy of the Respiratory Tract</a:t>
            </a:r>
          </a:p>
          <a:p>
            <a:pPr algn="ctr">
              <a:lnSpc>
                <a:spcPct val="200000"/>
              </a:lnSpc>
            </a:pPr>
            <a:r>
              <a:rPr lang="en-US" dirty="0"/>
              <a:t>Institutional affiliation</a:t>
            </a:r>
          </a:p>
          <a:p>
            <a:pPr algn="ctr">
              <a:lnSpc>
                <a:spcPct val="200000"/>
              </a:lnSpc>
            </a:pPr>
            <a:r>
              <a:rPr lang="en-US" dirty="0"/>
              <a:t>Name of lecturer</a:t>
            </a:r>
          </a:p>
          <a:p>
            <a:pPr algn="ctr">
              <a:lnSpc>
                <a:spcPct val="200000"/>
              </a:lnSpc>
            </a:pPr>
            <a:r>
              <a:rPr lang="en-US" dirty="0"/>
              <a:t>Name of student</a:t>
            </a:r>
          </a:p>
          <a:p>
            <a:pPr algn="ctr">
              <a:lnSpc>
                <a:spcPct val="200000"/>
              </a:lnSpc>
            </a:pPr>
            <a:r>
              <a:rPr lang="en-US" dirty="0"/>
              <a:t>Submission date </a:t>
            </a:r>
          </a:p>
          <a:p>
            <a:pPr algn="ctr"/>
            <a:endParaRPr lang="en-US" dirty="0"/>
          </a:p>
        </p:txBody>
      </p:sp>
    </p:spTree>
    <p:extLst>
      <p:ext uri="{BB962C8B-B14F-4D97-AF65-F5344CB8AC3E}">
        <p14:creationId xmlns:p14="http://schemas.microsoft.com/office/powerpoint/2010/main" val="521040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05840"/>
          </a:xfrm>
        </p:spPr>
        <p:txBody>
          <a:bodyPr/>
          <a:lstStyle/>
          <a:p>
            <a:r>
              <a:rPr lang="en-US" dirty="0" smtClean="0"/>
              <a:t>Cont. </a:t>
            </a:r>
            <a:endParaRPr lang="en-US" dirty="0"/>
          </a:p>
        </p:txBody>
      </p:sp>
      <p:sp>
        <p:nvSpPr>
          <p:cNvPr id="3" name="Content Placeholder 2"/>
          <p:cNvSpPr>
            <a:spLocks noGrp="1"/>
          </p:cNvSpPr>
          <p:nvPr>
            <p:ph idx="1"/>
          </p:nvPr>
        </p:nvSpPr>
        <p:spPr/>
        <p:txBody>
          <a:bodyPr/>
          <a:lstStyle/>
          <a:p>
            <a:pPr>
              <a:lnSpc>
                <a:spcPct val="200000"/>
              </a:lnSpc>
            </a:pPr>
            <a:r>
              <a:rPr lang="en-US" dirty="0"/>
              <a:t>The </a:t>
            </a:r>
            <a:r>
              <a:rPr lang="en-US" dirty="0" err="1"/>
              <a:t>nasopharynx</a:t>
            </a:r>
            <a:r>
              <a:rPr lang="en-US" dirty="0"/>
              <a:t> lies in the posterior end of the nasal cavity and extends to the uvula. </a:t>
            </a:r>
          </a:p>
          <a:p>
            <a:pPr>
              <a:lnSpc>
                <a:spcPct val="200000"/>
              </a:lnSpc>
            </a:pPr>
            <a:r>
              <a:rPr lang="en-US" dirty="0"/>
              <a:t>The oropharynx extends to the oral cavity and the uvula, and the upper rim of the epiglottis.</a:t>
            </a:r>
          </a:p>
          <a:p>
            <a:pPr>
              <a:lnSpc>
                <a:spcPct val="200000"/>
              </a:lnSpc>
            </a:pPr>
            <a:r>
              <a:rPr lang="en-US" dirty="0"/>
              <a:t>Finally, the </a:t>
            </a:r>
            <a:r>
              <a:rPr lang="en-US" dirty="0" err="1"/>
              <a:t>hypopharynx</a:t>
            </a:r>
            <a:r>
              <a:rPr lang="en-US" dirty="0"/>
              <a:t> or the laryngopharynx extends to the upper rim of the epiglottis and the vocal cords. </a:t>
            </a:r>
          </a:p>
          <a:p>
            <a:endParaRPr lang="en-US" dirty="0"/>
          </a:p>
        </p:txBody>
      </p:sp>
    </p:spTree>
    <p:extLst>
      <p:ext uri="{BB962C8B-B14F-4D97-AF65-F5344CB8AC3E}">
        <p14:creationId xmlns:p14="http://schemas.microsoft.com/office/powerpoint/2010/main" val="2608139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4880"/>
          </a:xfrm>
        </p:spPr>
        <p:txBody>
          <a:bodyPr/>
          <a:lstStyle/>
          <a:p>
            <a:r>
              <a:rPr lang="en-US" dirty="0"/>
              <a:t>The larynx</a:t>
            </a:r>
          </a:p>
        </p:txBody>
      </p:sp>
      <p:sp>
        <p:nvSpPr>
          <p:cNvPr id="3" name="Content Placeholder 2"/>
          <p:cNvSpPr>
            <a:spLocks noGrp="1"/>
          </p:cNvSpPr>
          <p:nvPr>
            <p:ph idx="1"/>
          </p:nvPr>
        </p:nvSpPr>
        <p:spPr>
          <a:xfrm>
            <a:off x="411480" y="2160589"/>
            <a:ext cx="9677400" cy="4362131"/>
          </a:xfrm>
        </p:spPr>
        <p:txBody>
          <a:bodyPr>
            <a:normAutofit/>
          </a:bodyPr>
          <a:lstStyle/>
          <a:p>
            <a:pPr>
              <a:lnSpc>
                <a:spcPct val="200000"/>
              </a:lnSpc>
            </a:pPr>
            <a:r>
              <a:rPr lang="en-US" dirty="0"/>
              <a:t>This lies below the </a:t>
            </a:r>
            <a:r>
              <a:rPr lang="en-US" dirty="0" err="1"/>
              <a:t>hypopharynx</a:t>
            </a:r>
            <a:r>
              <a:rPr lang="en-US" dirty="0"/>
              <a:t> and is formed by nine complex membranes and muscles. </a:t>
            </a:r>
            <a:endParaRPr lang="en-US" dirty="0" smtClean="0"/>
          </a:p>
          <a:p>
            <a:pPr>
              <a:lnSpc>
                <a:spcPct val="200000"/>
              </a:lnSpc>
            </a:pPr>
            <a:r>
              <a:rPr lang="en-US" dirty="0" smtClean="0"/>
              <a:t>It </a:t>
            </a:r>
            <a:r>
              <a:rPr lang="en-US" dirty="0"/>
              <a:t>is also called the voice box. </a:t>
            </a:r>
          </a:p>
          <a:p>
            <a:pPr>
              <a:lnSpc>
                <a:spcPct val="200000"/>
              </a:lnSpc>
            </a:pPr>
            <a:r>
              <a:rPr lang="en-US" dirty="0"/>
              <a:t>The Adam’s apple or the thyroid cartilage forms most of the upper part of the larynx.</a:t>
            </a:r>
          </a:p>
          <a:p>
            <a:pPr>
              <a:lnSpc>
                <a:spcPct val="200000"/>
              </a:lnSpc>
            </a:pPr>
            <a:r>
              <a:rPr lang="en-US" dirty="0"/>
              <a:t>The </a:t>
            </a:r>
            <a:r>
              <a:rPr lang="en-US" dirty="0" err="1"/>
              <a:t>vallecula</a:t>
            </a:r>
            <a:r>
              <a:rPr lang="en-US" dirty="0"/>
              <a:t> is folds formed between the tongue and the epiglottis and are a vital landmark in oral intubation. </a:t>
            </a:r>
          </a:p>
          <a:p>
            <a:endParaRPr lang="en-US" dirty="0"/>
          </a:p>
        </p:txBody>
      </p:sp>
    </p:spTree>
    <p:extLst>
      <p:ext uri="{BB962C8B-B14F-4D97-AF65-F5344CB8AC3E}">
        <p14:creationId xmlns:p14="http://schemas.microsoft.com/office/powerpoint/2010/main" val="884797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lstStyle/>
          <a:p>
            <a:pPr>
              <a:lnSpc>
                <a:spcPct val="200000"/>
              </a:lnSpc>
            </a:pPr>
            <a:r>
              <a:rPr lang="en-US" dirty="0" err="1"/>
              <a:t>Kacmarek</a:t>
            </a:r>
            <a:r>
              <a:rPr lang="en-US" dirty="0"/>
              <a:t>, R. M., </a:t>
            </a:r>
            <a:r>
              <a:rPr lang="en-US" dirty="0" err="1"/>
              <a:t>Stoller</a:t>
            </a:r>
            <a:r>
              <a:rPr lang="en-US" dirty="0"/>
              <a:t>, J. K., &amp; </a:t>
            </a:r>
            <a:r>
              <a:rPr lang="en-US" dirty="0" err="1"/>
              <a:t>Heuer</a:t>
            </a:r>
            <a:r>
              <a:rPr lang="en-US" dirty="0"/>
              <a:t>, A. J. (2021). Egan’s fundamentals of respiratory care (12th ed.). Elsevier.</a:t>
            </a:r>
          </a:p>
        </p:txBody>
      </p:sp>
    </p:spTree>
    <p:extLst>
      <p:ext uri="{BB962C8B-B14F-4D97-AF65-F5344CB8AC3E}">
        <p14:creationId xmlns:p14="http://schemas.microsoft.com/office/powerpoint/2010/main" val="860320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2480"/>
          </a:xfrm>
        </p:spPr>
        <p:txBody>
          <a:bodyPr>
            <a:normAutofit fontScale="90000"/>
          </a:bodyPr>
          <a:lstStyle/>
          <a:p>
            <a:r>
              <a:rPr lang="en-US" dirty="0"/>
              <a:t>Anatomy of the Respiratory </a:t>
            </a:r>
            <a:r>
              <a:rPr lang="en-US" dirty="0" smtClean="0"/>
              <a:t>Tract</a:t>
            </a:r>
            <a:r>
              <a:rPr lang="en-US" dirty="0"/>
              <a:t/>
            </a:r>
            <a:br>
              <a:rPr lang="en-US" dirty="0"/>
            </a:br>
            <a:endParaRPr lang="en-US" dirty="0"/>
          </a:p>
        </p:txBody>
      </p:sp>
      <p:sp>
        <p:nvSpPr>
          <p:cNvPr id="3" name="Content Placeholder 2"/>
          <p:cNvSpPr>
            <a:spLocks noGrp="1"/>
          </p:cNvSpPr>
          <p:nvPr>
            <p:ph idx="1"/>
          </p:nvPr>
        </p:nvSpPr>
        <p:spPr>
          <a:xfrm>
            <a:off x="677334" y="1554481"/>
            <a:ext cx="8596668" cy="4486882"/>
          </a:xfrm>
        </p:spPr>
        <p:txBody>
          <a:bodyPr/>
          <a:lstStyle/>
          <a:p>
            <a:pPr marL="0" indent="0" algn="ctr">
              <a:buNone/>
            </a:pPr>
            <a:r>
              <a:rPr lang="en-US" dirty="0" smtClean="0"/>
              <a:t>Introduction</a:t>
            </a:r>
          </a:p>
          <a:p>
            <a:pPr>
              <a:lnSpc>
                <a:spcPct val="200000"/>
              </a:lnSpc>
            </a:pPr>
            <a:r>
              <a:rPr lang="en-US" dirty="0"/>
              <a:t>The respiratory system consists of the patent upper way (upper respiratory tract) and the lower respiratory tract. </a:t>
            </a:r>
            <a:endParaRPr lang="en-US" dirty="0" smtClean="0"/>
          </a:p>
          <a:p>
            <a:pPr>
              <a:lnSpc>
                <a:spcPct val="200000"/>
              </a:lnSpc>
            </a:pPr>
            <a:r>
              <a:rPr lang="en-US" dirty="0" smtClean="0"/>
              <a:t>The </a:t>
            </a:r>
            <a:r>
              <a:rPr lang="en-US" dirty="0"/>
              <a:t>upper respiratory system consists of the nasal cavity and the sinus, oral cavity, pharynx, and larynx</a:t>
            </a:r>
            <a:r>
              <a:rPr lang="en-US" dirty="0" smtClean="0"/>
              <a:t>.</a:t>
            </a:r>
          </a:p>
          <a:p>
            <a:pPr>
              <a:lnSpc>
                <a:spcPct val="200000"/>
              </a:lnSpc>
            </a:pPr>
            <a:r>
              <a:rPr lang="en-US" dirty="0"/>
              <a:t>The mouth is used in breathing during exercise </a:t>
            </a:r>
          </a:p>
        </p:txBody>
      </p:sp>
    </p:spTree>
    <p:extLst>
      <p:ext uri="{BB962C8B-B14F-4D97-AF65-F5344CB8AC3E}">
        <p14:creationId xmlns:p14="http://schemas.microsoft.com/office/powerpoint/2010/main" val="933967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68680"/>
          </a:xfrm>
        </p:spPr>
        <p:txBody>
          <a:bodyPr/>
          <a:lstStyle/>
          <a:p>
            <a:r>
              <a:rPr lang="en-US" dirty="0"/>
              <a:t>Functions of the patent upper way </a:t>
            </a:r>
          </a:p>
        </p:txBody>
      </p:sp>
      <p:sp>
        <p:nvSpPr>
          <p:cNvPr id="3" name="Content Placeholder 2"/>
          <p:cNvSpPr>
            <a:spLocks noGrp="1"/>
          </p:cNvSpPr>
          <p:nvPr>
            <p:ph idx="1"/>
          </p:nvPr>
        </p:nvSpPr>
        <p:spPr/>
        <p:txBody>
          <a:bodyPr/>
          <a:lstStyle/>
          <a:p>
            <a:pPr>
              <a:lnSpc>
                <a:spcPct val="200000"/>
              </a:lnSpc>
            </a:pPr>
            <a:r>
              <a:rPr lang="en-US" dirty="0"/>
              <a:t>It gives a passageway for gas flow, </a:t>
            </a:r>
            <a:endParaRPr lang="en-US" dirty="0" smtClean="0"/>
          </a:p>
          <a:p>
            <a:pPr>
              <a:lnSpc>
                <a:spcPct val="200000"/>
              </a:lnSpc>
            </a:pPr>
            <a:r>
              <a:rPr lang="en-US" dirty="0" smtClean="0"/>
              <a:t>filters </a:t>
            </a:r>
            <a:r>
              <a:rPr lang="en-US" dirty="0"/>
              <a:t>gases as they enter the lower respiratory tract, </a:t>
            </a:r>
            <a:endParaRPr lang="en-US" dirty="0" smtClean="0"/>
          </a:p>
          <a:p>
            <a:pPr>
              <a:lnSpc>
                <a:spcPct val="200000"/>
              </a:lnSpc>
            </a:pPr>
            <a:r>
              <a:rPr lang="en-US" dirty="0" smtClean="0"/>
              <a:t>acts </a:t>
            </a:r>
            <a:r>
              <a:rPr lang="en-US" dirty="0"/>
              <a:t>as a heater and humidifier of gases</a:t>
            </a:r>
            <a:r>
              <a:rPr lang="en-US" dirty="0" smtClean="0"/>
              <a:t>.</a:t>
            </a:r>
          </a:p>
          <a:p>
            <a:pPr>
              <a:lnSpc>
                <a:spcPct val="200000"/>
              </a:lnSpc>
            </a:pPr>
            <a:r>
              <a:rPr lang="en-US" dirty="0" smtClean="0"/>
              <a:t> </a:t>
            </a:r>
            <a:r>
              <a:rPr lang="en-US" dirty="0"/>
              <a:t>It is the sense organ for smell and taste, phonation and protects the lower airways. </a:t>
            </a:r>
          </a:p>
        </p:txBody>
      </p:sp>
    </p:spTree>
    <p:extLst>
      <p:ext uri="{BB962C8B-B14F-4D97-AF65-F5344CB8AC3E}">
        <p14:creationId xmlns:p14="http://schemas.microsoft.com/office/powerpoint/2010/main" val="1283891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Patent upper way</a:t>
            </a:r>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859281" y="1889760"/>
            <a:ext cx="6553200" cy="4663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8295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2480"/>
          </a:xfrm>
        </p:spPr>
        <p:txBody>
          <a:bodyPr/>
          <a:lstStyle/>
          <a:p>
            <a:r>
              <a:rPr lang="en-US" dirty="0"/>
              <a:t>Nasal cavity and sinuses</a:t>
            </a:r>
          </a:p>
        </p:txBody>
      </p:sp>
      <p:sp>
        <p:nvSpPr>
          <p:cNvPr id="3" name="Content Placeholder 2"/>
          <p:cNvSpPr>
            <a:spLocks noGrp="1"/>
          </p:cNvSpPr>
          <p:nvPr>
            <p:ph idx="1"/>
          </p:nvPr>
        </p:nvSpPr>
        <p:spPr>
          <a:xfrm>
            <a:off x="677334" y="1706881"/>
            <a:ext cx="8596668" cy="4334482"/>
          </a:xfrm>
        </p:spPr>
        <p:txBody>
          <a:bodyPr/>
          <a:lstStyle/>
          <a:p>
            <a:pPr>
              <a:lnSpc>
                <a:spcPct val="200000"/>
              </a:lnSpc>
            </a:pPr>
            <a:r>
              <a:rPr lang="en-US" dirty="0"/>
              <a:t>formed by two flared openings of external nares called </a:t>
            </a:r>
            <a:r>
              <a:rPr lang="en-US" dirty="0" err="1"/>
              <a:t>alae</a:t>
            </a:r>
            <a:r>
              <a:rPr lang="en-US" dirty="0"/>
              <a:t>. </a:t>
            </a:r>
          </a:p>
          <a:p>
            <a:pPr>
              <a:lnSpc>
                <a:spcPct val="200000"/>
              </a:lnSpc>
            </a:pPr>
            <a:r>
              <a:rPr lang="en-US" dirty="0"/>
              <a:t>The anterior nares (left and right nasal cavities) are made of skull bones and cartilage. </a:t>
            </a:r>
          </a:p>
          <a:p>
            <a:pPr>
              <a:lnSpc>
                <a:spcPct val="200000"/>
              </a:lnSpc>
            </a:pPr>
            <a:r>
              <a:rPr lang="en-US" dirty="0"/>
              <a:t>Also, they contain maxilla, palatine, and lacrimal bones in their walls, while maxilla bones primarily form the cavity</a:t>
            </a:r>
          </a:p>
          <a:p>
            <a:endParaRPr lang="en-US" dirty="0"/>
          </a:p>
        </p:txBody>
      </p:sp>
    </p:spTree>
    <p:extLst>
      <p:ext uri="{BB962C8B-B14F-4D97-AF65-F5344CB8AC3E}">
        <p14:creationId xmlns:p14="http://schemas.microsoft.com/office/powerpoint/2010/main" val="2218430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29640"/>
          </a:xfrm>
        </p:spPr>
        <p:txBody>
          <a:bodyPr/>
          <a:lstStyle/>
          <a:p>
            <a:r>
              <a:rPr lang="en-US" dirty="0" smtClean="0"/>
              <a:t>Cont. </a:t>
            </a:r>
            <a:endParaRPr lang="en-US" dirty="0"/>
          </a:p>
        </p:txBody>
      </p:sp>
      <p:sp>
        <p:nvSpPr>
          <p:cNvPr id="3" name="Content Placeholder 2"/>
          <p:cNvSpPr>
            <a:spLocks noGrp="1"/>
          </p:cNvSpPr>
          <p:nvPr>
            <p:ph idx="1"/>
          </p:nvPr>
        </p:nvSpPr>
        <p:spPr>
          <a:xfrm>
            <a:off x="441960" y="2160589"/>
            <a:ext cx="9784080" cy="4407851"/>
          </a:xfrm>
        </p:spPr>
        <p:txBody>
          <a:bodyPr/>
          <a:lstStyle/>
          <a:p>
            <a:pPr>
              <a:lnSpc>
                <a:spcPct val="200000"/>
              </a:lnSpc>
            </a:pPr>
            <a:r>
              <a:rPr lang="en-US" dirty="0"/>
              <a:t>The turbinates or the conchae increase surface area in the nasal cavity to enable moistening of air, heating, and filtration of the inhaled gas. </a:t>
            </a:r>
            <a:endParaRPr lang="en-US" dirty="0" smtClean="0"/>
          </a:p>
          <a:p>
            <a:pPr>
              <a:lnSpc>
                <a:spcPct val="200000"/>
              </a:lnSpc>
            </a:pPr>
            <a:r>
              <a:rPr lang="en-US" dirty="0" smtClean="0"/>
              <a:t>The </a:t>
            </a:r>
            <a:r>
              <a:rPr lang="en-US" dirty="0"/>
              <a:t>internal nares are formed and covered by epithelial cells and stratified squamous cells. </a:t>
            </a:r>
          </a:p>
          <a:p>
            <a:pPr>
              <a:lnSpc>
                <a:spcPct val="200000"/>
              </a:lnSpc>
            </a:pPr>
            <a:r>
              <a:rPr lang="en-US" dirty="0"/>
              <a:t>Also, it contains ciliated pseudostratified epithelial and goblet cells that secrete mucus. </a:t>
            </a:r>
          </a:p>
          <a:p>
            <a:pPr>
              <a:lnSpc>
                <a:spcPct val="200000"/>
              </a:lnSpc>
            </a:pPr>
            <a:r>
              <a:rPr lang="en-US" dirty="0"/>
              <a:t>Any infection to these cavities leads to inflammation and vasodilation</a:t>
            </a:r>
          </a:p>
          <a:p>
            <a:endParaRPr lang="en-US" dirty="0"/>
          </a:p>
        </p:txBody>
      </p:sp>
    </p:spTree>
    <p:extLst>
      <p:ext uri="{BB962C8B-B14F-4D97-AF65-F5344CB8AC3E}">
        <p14:creationId xmlns:p14="http://schemas.microsoft.com/office/powerpoint/2010/main" val="3123831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83920"/>
          </a:xfrm>
        </p:spPr>
        <p:txBody>
          <a:bodyPr/>
          <a:lstStyle/>
          <a:p>
            <a:r>
              <a:rPr lang="en-US" dirty="0"/>
              <a:t>Oral cavity</a:t>
            </a:r>
          </a:p>
        </p:txBody>
      </p:sp>
      <p:sp>
        <p:nvSpPr>
          <p:cNvPr id="3" name="Content Placeholder 2"/>
          <p:cNvSpPr>
            <a:spLocks noGrp="1"/>
          </p:cNvSpPr>
          <p:nvPr>
            <p:ph idx="1"/>
          </p:nvPr>
        </p:nvSpPr>
        <p:spPr/>
        <p:txBody>
          <a:bodyPr/>
          <a:lstStyle/>
          <a:p>
            <a:pPr>
              <a:lnSpc>
                <a:spcPct val="200000"/>
              </a:lnSpc>
            </a:pPr>
            <a:r>
              <a:rPr lang="en-US" dirty="0"/>
              <a:t>The uvula or the soft palate controls the flow of air in and out of the respiratory tract. </a:t>
            </a:r>
          </a:p>
          <a:p>
            <a:pPr>
              <a:lnSpc>
                <a:spcPct val="200000"/>
              </a:lnSpc>
            </a:pPr>
            <a:r>
              <a:rPr lang="en-US" dirty="0"/>
              <a:t>It also has the soft palate's posterior </a:t>
            </a:r>
            <a:r>
              <a:rPr lang="en-US" dirty="0" smtClean="0"/>
              <a:t>portion. </a:t>
            </a:r>
            <a:endParaRPr lang="en-US" dirty="0"/>
          </a:p>
          <a:p>
            <a:pPr>
              <a:lnSpc>
                <a:spcPct val="200000"/>
              </a:lnSpc>
            </a:pPr>
            <a:r>
              <a:rPr lang="en-US" dirty="0"/>
              <a:t>This is an opening that allows respiratory gases to enter and exit the respiratory tract. </a:t>
            </a:r>
            <a:endParaRPr lang="en-US" dirty="0" smtClean="0"/>
          </a:p>
          <a:p>
            <a:pPr>
              <a:lnSpc>
                <a:spcPct val="200000"/>
              </a:lnSpc>
            </a:pPr>
            <a:r>
              <a:rPr lang="en-US" dirty="0" smtClean="0"/>
              <a:t>It </a:t>
            </a:r>
            <a:r>
              <a:rPr lang="en-US" dirty="0"/>
              <a:t>is the space between the lips and the hard palate. </a:t>
            </a:r>
          </a:p>
          <a:p>
            <a:endParaRPr lang="en-US" dirty="0"/>
          </a:p>
        </p:txBody>
      </p:sp>
    </p:spTree>
    <p:extLst>
      <p:ext uri="{BB962C8B-B14F-4D97-AF65-F5344CB8AC3E}">
        <p14:creationId xmlns:p14="http://schemas.microsoft.com/office/powerpoint/2010/main" val="338645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Functions of the oral cavity</a:t>
            </a:r>
          </a:p>
        </p:txBody>
      </p:sp>
      <p:sp>
        <p:nvSpPr>
          <p:cNvPr id="3" name="Content Placeholder 2"/>
          <p:cNvSpPr>
            <a:spLocks noGrp="1"/>
          </p:cNvSpPr>
          <p:nvPr>
            <p:ph idx="1"/>
          </p:nvPr>
        </p:nvSpPr>
        <p:spPr>
          <a:xfrm>
            <a:off x="579120" y="1661160"/>
            <a:ext cx="9433560" cy="4770119"/>
          </a:xfrm>
        </p:spPr>
        <p:txBody>
          <a:bodyPr/>
          <a:lstStyle/>
          <a:p>
            <a:pPr>
              <a:lnSpc>
                <a:spcPct val="200000"/>
              </a:lnSpc>
            </a:pPr>
            <a:r>
              <a:rPr lang="en-US" dirty="0" smtClean="0"/>
              <a:t>it </a:t>
            </a:r>
            <a:r>
              <a:rPr lang="en-US" dirty="0"/>
              <a:t>acts as a humidifier of the gases as they enter the respiratory tract. </a:t>
            </a:r>
            <a:endParaRPr lang="en-US" dirty="0" smtClean="0"/>
          </a:p>
          <a:p>
            <a:pPr>
              <a:lnSpc>
                <a:spcPct val="200000"/>
              </a:lnSpc>
            </a:pPr>
            <a:r>
              <a:rPr lang="en-US" dirty="0" smtClean="0"/>
              <a:t>Also</a:t>
            </a:r>
            <a:r>
              <a:rPr lang="en-US" dirty="0"/>
              <a:t>, it serves as the heating surface of the air, but it is less effective than the nose. </a:t>
            </a:r>
            <a:endParaRPr lang="en-US" dirty="0" smtClean="0"/>
          </a:p>
          <a:p>
            <a:pPr>
              <a:lnSpc>
                <a:spcPct val="200000"/>
              </a:lnSpc>
            </a:pPr>
            <a:r>
              <a:rPr lang="en-US" dirty="0" smtClean="0"/>
              <a:t>This </a:t>
            </a:r>
            <a:r>
              <a:rPr lang="en-US" dirty="0"/>
              <a:t>cavity ends at the palatine </a:t>
            </a:r>
            <a:r>
              <a:rPr lang="en-US" dirty="0" smtClean="0"/>
              <a:t>folds.</a:t>
            </a:r>
            <a:endParaRPr lang="en-US" dirty="0"/>
          </a:p>
          <a:p>
            <a:pPr>
              <a:lnSpc>
                <a:spcPct val="200000"/>
              </a:lnSpc>
            </a:pPr>
            <a:r>
              <a:rPr lang="en-US" dirty="0"/>
              <a:t>In addition, the reflexes of the mouth, larynx, and pharynx protect the inner respiratory tract</a:t>
            </a:r>
          </a:p>
          <a:p>
            <a:endParaRPr lang="en-US" dirty="0"/>
          </a:p>
        </p:txBody>
      </p:sp>
    </p:spTree>
    <p:extLst>
      <p:ext uri="{BB962C8B-B14F-4D97-AF65-F5344CB8AC3E}">
        <p14:creationId xmlns:p14="http://schemas.microsoft.com/office/powerpoint/2010/main" val="4027205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99160"/>
          </a:xfrm>
        </p:spPr>
        <p:txBody>
          <a:bodyPr/>
          <a:lstStyle/>
          <a:p>
            <a:r>
              <a:rPr lang="en-US" dirty="0"/>
              <a:t>Pharynx</a:t>
            </a:r>
          </a:p>
        </p:txBody>
      </p:sp>
      <p:sp>
        <p:nvSpPr>
          <p:cNvPr id="3" name="Content Placeholder 2"/>
          <p:cNvSpPr>
            <a:spLocks noGrp="1"/>
          </p:cNvSpPr>
          <p:nvPr>
            <p:ph idx="1"/>
          </p:nvPr>
        </p:nvSpPr>
        <p:spPr/>
        <p:txBody>
          <a:bodyPr/>
          <a:lstStyle/>
          <a:p>
            <a:pPr>
              <a:lnSpc>
                <a:spcPct val="200000"/>
              </a:lnSpc>
            </a:pPr>
            <a:r>
              <a:rPr lang="en-US" dirty="0"/>
              <a:t>This is the posterior portion of the nasal and oral cavities</a:t>
            </a:r>
            <a:r>
              <a:rPr lang="en-US" dirty="0" smtClean="0"/>
              <a:t>.</a:t>
            </a:r>
          </a:p>
          <a:p>
            <a:pPr>
              <a:lnSpc>
                <a:spcPct val="200000"/>
              </a:lnSpc>
            </a:pPr>
            <a:r>
              <a:rPr lang="en-US" dirty="0" smtClean="0"/>
              <a:t> </a:t>
            </a:r>
            <a:r>
              <a:rPr lang="en-US" dirty="0"/>
              <a:t>It is lined with stratified squamous epithelium</a:t>
            </a:r>
            <a:r>
              <a:rPr lang="en-US" dirty="0" smtClean="0"/>
              <a:t>.</a:t>
            </a:r>
          </a:p>
          <a:p>
            <a:pPr>
              <a:lnSpc>
                <a:spcPct val="200000"/>
              </a:lnSpc>
            </a:pPr>
            <a:r>
              <a:rPr lang="en-US" dirty="0" smtClean="0"/>
              <a:t> </a:t>
            </a:r>
            <a:r>
              <a:rPr lang="en-US" dirty="0"/>
              <a:t>It is made up of the </a:t>
            </a:r>
            <a:r>
              <a:rPr lang="en-US" dirty="0" err="1"/>
              <a:t>hypopharynx</a:t>
            </a:r>
            <a:r>
              <a:rPr lang="en-US" dirty="0"/>
              <a:t>, oropharynx, and </a:t>
            </a:r>
            <a:r>
              <a:rPr lang="en-US" dirty="0" err="1"/>
              <a:t>nasopharynx</a:t>
            </a:r>
            <a:r>
              <a:rPr lang="en-US" dirty="0"/>
              <a:t>. </a:t>
            </a:r>
          </a:p>
        </p:txBody>
      </p:sp>
    </p:spTree>
    <p:extLst>
      <p:ext uri="{BB962C8B-B14F-4D97-AF65-F5344CB8AC3E}">
        <p14:creationId xmlns:p14="http://schemas.microsoft.com/office/powerpoint/2010/main" val="240126427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149</TotalTime>
  <Words>1778</Words>
  <Application>Microsoft Office PowerPoint</Application>
  <PresentationFormat>Custom</PresentationFormat>
  <Paragraphs>72</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Facet</vt:lpstr>
      <vt:lpstr>Title page </vt:lpstr>
      <vt:lpstr>Anatomy of the Respiratory Tract </vt:lpstr>
      <vt:lpstr>Functions of the patent upper way </vt:lpstr>
      <vt:lpstr>Patent upper way</vt:lpstr>
      <vt:lpstr>Nasal cavity and sinuses</vt:lpstr>
      <vt:lpstr>Cont. </vt:lpstr>
      <vt:lpstr>Oral cavity</vt:lpstr>
      <vt:lpstr>Functions of the oral cavity</vt:lpstr>
      <vt:lpstr>Pharynx</vt:lpstr>
      <vt:lpstr>Cont. </vt:lpstr>
      <vt:lpstr>The larynx</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Jackson</dc:creator>
  <cp:lastModifiedBy>Windows User</cp:lastModifiedBy>
  <cp:revision>101</cp:revision>
  <dcterms:created xsi:type="dcterms:W3CDTF">2021-06-14T17:27:44Z</dcterms:created>
  <dcterms:modified xsi:type="dcterms:W3CDTF">2021-07-21T00:58:17Z</dcterms:modified>
</cp:coreProperties>
</file>